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7" r:id="rId6"/>
    <p:sldId id="263" r:id="rId7"/>
    <p:sldId id="262" r:id="rId8"/>
    <p:sldId id="264" r:id="rId9"/>
    <p:sldId id="265" r:id="rId10"/>
    <p:sldId id="257" r:id="rId11"/>
    <p:sldId id="268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053" autoAdjust="0"/>
  </p:normalViewPr>
  <p:slideViewPr>
    <p:cSldViewPr>
      <p:cViewPr varScale="1">
        <p:scale>
          <a:sx n="66" d="100"/>
          <a:sy n="66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2630-AF7F-4045-98CA-DEBAC8A531FE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ED56-AEDD-45AF-8DAA-9DE473589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2630-AF7F-4045-98CA-DEBAC8A531FE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ED56-AEDD-45AF-8DAA-9DE473589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2630-AF7F-4045-98CA-DEBAC8A531FE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ED56-AEDD-45AF-8DAA-9DE473589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2630-AF7F-4045-98CA-DEBAC8A531FE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ED56-AEDD-45AF-8DAA-9DE473589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2630-AF7F-4045-98CA-DEBAC8A531FE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ED56-AEDD-45AF-8DAA-9DE473589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2630-AF7F-4045-98CA-DEBAC8A531FE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ED56-AEDD-45AF-8DAA-9DE473589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2630-AF7F-4045-98CA-DEBAC8A531FE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ED56-AEDD-45AF-8DAA-9DE473589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2630-AF7F-4045-98CA-DEBAC8A531FE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ED56-AEDD-45AF-8DAA-9DE473589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2630-AF7F-4045-98CA-DEBAC8A531FE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ED56-AEDD-45AF-8DAA-9DE473589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2630-AF7F-4045-98CA-DEBAC8A531FE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ED56-AEDD-45AF-8DAA-9DE473589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2630-AF7F-4045-98CA-DEBAC8A531FE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ED56-AEDD-45AF-8DAA-9DE473589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42630-AF7F-4045-98CA-DEBAC8A531FE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0ED56-AEDD-45AF-8DAA-9DE473589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4287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00306"/>
            <a:ext cx="6400800" cy="3138494"/>
          </a:xfrm>
        </p:spPr>
        <p:txBody>
          <a:bodyPr>
            <a:normAutofit fontScale="25000" lnSpcReduction="20000"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1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2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3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4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5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en-US" dirty="0"/>
              <a:t>1.  </a:t>
            </a:r>
            <a:r>
              <a:rPr lang="en-US" dirty="0" err="1"/>
              <a:t>Ступеньки</a:t>
            </a:r>
            <a:r>
              <a:rPr lang="en-US" dirty="0"/>
              <a:t>, </a:t>
            </a:r>
            <a:r>
              <a:rPr lang="en-US" dirty="0" err="1"/>
              <a:t>ведущие</a:t>
            </a:r>
            <a:r>
              <a:rPr lang="en-US" dirty="0"/>
              <a:t> </a:t>
            </a:r>
            <a:r>
              <a:rPr lang="en-US" dirty="0" err="1"/>
              <a:t>вверх</a:t>
            </a:r>
            <a:r>
              <a:rPr lang="en-US" dirty="0"/>
              <a:t>.  </a:t>
            </a:r>
            <a:endParaRPr lang="ru-RU" dirty="0"/>
          </a:p>
          <a:p>
            <a:r>
              <a:rPr lang="en-US" dirty="0"/>
              <a:t>2.  </a:t>
            </a:r>
            <a:r>
              <a:rPr lang="en-US" dirty="0" err="1"/>
              <a:t>Мотор</a:t>
            </a:r>
            <a:r>
              <a:rPr lang="en-US" dirty="0"/>
              <a:t> </a:t>
            </a:r>
            <a:r>
              <a:rPr lang="en-US" dirty="0" err="1"/>
              <a:t>человеческого</a:t>
            </a:r>
            <a:r>
              <a:rPr lang="en-US" dirty="0"/>
              <a:t> </a:t>
            </a:r>
            <a:r>
              <a:rPr lang="en-US" dirty="0" err="1"/>
              <a:t>организма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/>
              <a:t>3.  </a:t>
            </a:r>
            <a:r>
              <a:rPr lang="en-US" dirty="0" err="1"/>
              <a:t>Растение</a:t>
            </a:r>
            <a:r>
              <a:rPr lang="en-US" dirty="0"/>
              <a:t> </a:t>
            </a:r>
            <a:r>
              <a:rPr lang="en-US" dirty="0" err="1"/>
              <a:t>произрастающее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болоте</a:t>
            </a:r>
            <a:r>
              <a:rPr lang="en-US" dirty="0"/>
              <a:t>.</a:t>
            </a:r>
            <a:endParaRPr lang="ru-RU" dirty="0"/>
          </a:p>
          <a:p>
            <a:r>
              <a:rPr lang="ru-RU" dirty="0"/>
              <a:t>                            </a:t>
            </a:r>
            <a:r>
              <a:rPr lang="en-US" dirty="0"/>
              <a:t>4.  </a:t>
            </a:r>
            <a:r>
              <a:rPr lang="en-US" dirty="0" err="1"/>
              <a:t>Небесное</a:t>
            </a:r>
            <a:r>
              <a:rPr lang="en-US" dirty="0"/>
              <a:t> </a:t>
            </a:r>
            <a:r>
              <a:rPr lang="en-US" dirty="0" err="1"/>
              <a:t>светило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/>
              <a:t>5.  </a:t>
            </a:r>
            <a:r>
              <a:rPr lang="en-US" dirty="0" err="1"/>
              <a:t>Вежливое</a:t>
            </a:r>
            <a:r>
              <a:rPr lang="en-US" dirty="0"/>
              <a:t> </a:t>
            </a:r>
            <a:r>
              <a:rPr lang="en-US" dirty="0" err="1"/>
              <a:t>слово</a:t>
            </a:r>
            <a:r>
              <a:rPr lang="en-US" dirty="0"/>
              <a:t>, </a:t>
            </a:r>
            <a:r>
              <a:rPr lang="en-US" dirty="0" err="1"/>
              <a:t>приветствие</a:t>
            </a:r>
            <a:r>
              <a:rPr lang="en-US" dirty="0"/>
              <a:t>.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                                                                                                                    Ответы:  1. Лестница.</a:t>
            </a:r>
          </a:p>
          <a:p>
            <a:r>
              <a:rPr lang="ru-RU" dirty="0"/>
              <a:t>                                                                                                                                    2. Сердце.</a:t>
            </a:r>
          </a:p>
          <a:p>
            <a:r>
              <a:rPr lang="ru-RU" dirty="0"/>
              <a:t>                                                                                                                                    3. Тростник.</a:t>
            </a:r>
          </a:p>
          <a:p>
            <a:r>
              <a:rPr lang="ru-RU" dirty="0"/>
              <a:t>                                                                                                                                    4. Солнце.</a:t>
            </a:r>
          </a:p>
          <a:p>
            <a:r>
              <a:rPr lang="ru-RU" dirty="0"/>
              <a:t>                                                                                                                                    5. Здравствуйте.                 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                                                                                                                                                                                    7</a:t>
            </a:r>
          </a:p>
          <a:p>
            <a:r>
              <a:rPr lang="ru-RU" b="1" u="sng" dirty="0"/>
              <a:t>II  УРОВЕНЬ</a:t>
            </a:r>
            <a:r>
              <a:rPr lang="ru-RU" b="1" dirty="0"/>
              <a:t>. Решают кроссворд составленный на основе знаниях о лексическом  </a:t>
            </a:r>
            <a:endParaRPr lang="ru-RU" dirty="0"/>
          </a:p>
          <a:p>
            <a:r>
              <a:rPr lang="ru-RU" b="1" dirty="0"/>
              <a:t>                             значении слова.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1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2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3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4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5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 </a:t>
            </a:r>
            <a:endParaRPr lang="ru-RU" dirty="0"/>
          </a:p>
          <a:p>
            <a:r>
              <a:rPr lang="ru-RU" dirty="0"/>
              <a:t>1.  Слово, противоположное по значению слову РАНО.</a:t>
            </a:r>
          </a:p>
          <a:p>
            <a:r>
              <a:rPr lang="ru-RU" dirty="0"/>
              <a:t>2.  Слово, противоположное по значению слову НЕСЧАСТНЫЙ.</a:t>
            </a:r>
          </a:p>
          <a:p>
            <a:r>
              <a:rPr lang="ru-RU" dirty="0"/>
              <a:t>3.  Слово, близкое по значению словам ПЕЧАЛЬНЫЙ, НЕВЕСЁЛЫЙ.</a:t>
            </a:r>
          </a:p>
          <a:p>
            <a:r>
              <a:rPr lang="ru-RU" dirty="0"/>
              <a:t>4.  Слово, противоположное по значению слову НЕИЗВЕСТНЫЙ.</a:t>
            </a:r>
          </a:p>
          <a:p>
            <a:r>
              <a:rPr lang="ru-RU" dirty="0"/>
              <a:t>5.  Слово, противоположное по значению слову ЯСНЫЙ (день).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                                                                                                                           Ответы:  1.  Поздно.</a:t>
            </a:r>
          </a:p>
          <a:p>
            <a:r>
              <a:rPr lang="ru-RU" dirty="0"/>
              <a:t>2.  Счастливый.</a:t>
            </a:r>
          </a:p>
          <a:p>
            <a:r>
              <a:rPr lang="ru-RU" dirty="0"/>
              <a:t>3.  Грустный.</a:t>
            </a:r>
          </a:p>
          <a:p>
            <a:r>
              <a:rPr lang="ru-RU" dirty="0"/>
              <a:t>4.  Известный.</a:t>
            </a:r>
          </a:p>
          <a:p>
            <a:r>
              <a:rPr lang="ru-RU" dirty="0"/>
              <a:t>5.  Ненастный.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b="1" u="sng" dirty="0"/>
              <a:t>III  УРОВЕНЬ</a:t>
            </a:r>
            <a:r>
              <a:rPr lang="ru-RU" b="1" dirty="0"/>
              <a:t>. Составляют кроссворд из данных слов (можно своих), придумывая к нему </a:t>
            </a:r>
            <a:endParaRPr lang="ru-RU" dirty="0"/>
          </a:p>
          <a:p>
            <a:r>
              <a:rPr lang="ru-RU" b="1" dirty="0"/>
              <a:t>                            задания.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Слова:  КАПУСТНИЦА, БУРЕВЕСТНИК, УСТНЫЙ, ПРАЗДНИЧНЫЙ, ПРЕЛЕСТНЫЙ.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                                                                                                                                                                                       8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i="1" dirty="0"/>
              <a:t>Учитель в это время оказывает помощь группам, если у них возникают затруднения.</a:t>
            </a:r>
            <a:endParaRPr lang="ru-RU" dirty="0"/>
          </a:p>
          <a:p>
            <a:r>
              <a:rPr lang="ru-RU" i="1" dirty="0"/>
              <a:t>                  Если III группа не успеет справиться с заданием, можно ей предложить продолжить  </a:t>
            </a:r>
            <a:endParaRPr lang="ru-RU" dirty="0"/>
          </a:p>
          <a:p>
            <a:r>
              <a:rPr lang="ru-RU" i="1" dirty="0"/>
              <a:t>                  эту работу дома, как дополнительное задание, а на следующем уроке показать.</a:t>
            </a:r>
            <a:endParaRPr lang="ru-RU" dirty="0"/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b="1" dirty="0"/>
              <a:t>2.  Проверка кроссвордов.</a:t>
            </a:r>
            <a:endParaRPr lang="ru-RU" dirty="0"/>
          </a:p>
          <a:p>
            <a:r>
              <a:rPr lang="ru-RU" dirty="0"/>
              <a:t>-  Я хочу посмотреть, вы случайно написали слова или действительно со знанием </a:t>
            </a:r>
          </a:p>
          <a:p>
            <a:r>
              <a:rPr lang="ru-RU" dirty="0"/>
              <a:t>   дела, после того как мы с вами открыли новое правило.</a:t>
            </a:r>
          </a:p>
          <a:p>
            <a:r>
              <a:rPr lang="ru-RU" dirty="0"/>
              <a:t>     </a:t>
            </a:r>
            <a:r>
              <a:rPr lang="ru-RU" i="1" dirty="0"/>
              <a:t>Кроссворд вывешивается на доску, а группа его защищает, т. е. доказывает </a:t>
            </a:r>
            <a:endParaRPr lang="ru-RU" dirty="0"/>
          </a:p>
          <a:p>
            <a:r>
              <a:rPr lang="ru-RU" i="1" dirty="0"/>
              <a:t>     написание слов.</a:t>
            </a:r>
            <a:endParaRPr lang="ru-RU" dirty="0"/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b="1" dirty="0"/>
              <a:t>VII.  Подведение итогов урока.</a:t>
            </a:r>
            <a:endParaRPr lang="ru-RU" dirty="0"/>
          </a:p>
          <a:p>
            <a:r>
              <a:rPr lang="ru-RU" b="1" dirty="0"/>
              <a:t>      </a:t>
            </a:r>
            <a:endParaRPr lang="ru-RU" dirty="0"/>
          </a:p>
          <a:p>
            <a:r>
              <a:rPr lang="ru-RU" dirty="0"/>
              <a:t>-  Давайте подведём итоги .</a:t>
            </a:r>
          </a:p>
          <a:p>
            <a:r>
              <a:rPr lang="ru-RU" dirty="0"/>
              <a:t>-  Какова тема нашего урока?  (</a:t>
            </a:r>
            <a:r>
              <a:rPr lang="ru-RU" i="1" dirty="0"/>
              <a:t>Непроизносимые согласные в корне слова</a:t>
            </a:r>
            <a:r>
              <a:rPr lang="ru-RU" dirty="0"/>
              <a:t>.)</a:t>
            </a:r>
          </a:p>
          <a:p>
            <a:r>
              <a:rPr lang="ru-RU" dirty="0"/>
              <a:t>-  Какова цель нашего урока?  (</a:t>
            </a:r>
            <a:r>
              <a:rPr lang="ru-RU" i="1" dirty="0"/>
              <a:t>Учимся грамотно писать слова с непроизносимым</a:t>
            </a:r>
            <a:endParaRPr lang="ru-RU" dirty="0"/>
          </a:p>
          <a:p>
            <a:r>
              <a:rPr lang="ru-RU" i="1" dirty="0"/>
              <a:t>    согласным в корне слова.</a:t>
            </a:r>
            <a:r>
              <a:rPr lang="ru-RU" dirty="0"/>
              <a:t>) Да, мы учились грамотно писать эти слова.</a:t>
            </a:r>
          </a:p>
          <a:p>
            <a:r>
              <a:rPr lang="ru-RU" dirty="0"/>
              <a:t>-  Как не ошибиться в написании слов с непроизносимым согласным звуком?  </a:t>
            </a:r>
          </a:p>
          <a:p>
            <a:r>
              <a:rPr lang="ru-RU" dirty="0"/>
              <a:t>   (</a:t>
            </a:r>
            <a:r>
              <a:rPr lang="ru-RU" i="1" dirty="0"/>
              <a:t>Нужно подбирать проверочное однокоренное слово так, чтобы звук стал  </a:t>
            </a:r>
            <a:endParaRPr lang="ru-RU" dirty="0"/>
          </a:p>
          <a:p>
            <a:r>
              <a:rPr lang="ru-RU" i="1" dirty="0"/>
              <a:t>    произносимым</a:t>
            </a:r>
            <a:r>
              <a:rPr lang="ru-RU" dirty="0"/>
              <a:t>.)</a:t>
            </a:r>
          </a:p>
          <a:p>
            <a:r>
              <a:rPr lang="ru-RU" dirty="0"/>
              <a:t>-  Достигли мы цели? (</a:t>
            </a:r>
            <a:r>
              <a:rPr lang="ru-RU" i="1" dirty="0"/>
              <a:t>Да. Нет</a:t>
            </a:r>
            <a:r>
              <a:rPr lang="ru-RU" dirty="0"/>
              <a:t>. </a:t>
            </a:r>
            <a:r>
              <a:rPr lang="ru-RU" i="1" dirty="0"/>
              <a:t>Не совсем</a:t>
            </a:r>
            <a:r>
              <a:rPr lang="ru-RU" dirty="0"/>
              <a:t>.)</a:t>
            </a:r>
          </a:p>
          <a:p>
            <a:r>
              <a:rPr lang="ru-RU" dirty="0"/>
              <a:t>-  На следующих уроках мы будем дальше работать над темой и всё запомним. </a:t>
            </a:r>
          </a:p>
          <a:p>
            <a:r>
              <a:rPr lang="ru-RU" dirty="0"/>
              <a:t>-  Где мы можем применить новые знания? (</a:t>
            </a:r>
            <a:r>
              <a:rPr lang="ru-RU" i="1" dirty="0"/>
              <a:t>В письменной речи на разных уроках:</a:t>
            </a:r>
            <a:endParaRPr lang="ru-RU" dirty="0"/>
          </a:p>
          <a:p>
            <a:r>
              <a:rPr lang="ru-RU" i="1" dirty="0"/>
              <a:t>   написание сообщений, писем, сочинений..</a:t>
            </a:r>
            <a:r>
              <a:rPr lang="ru-RU" dirty="0"/>
              <a:t>.)</a:t>
            </a:r>
          </a:p>
          <a:p>
            <a:r>
              <a:rPr lang="ru-RU" dirty="0"/>
              <a:t>   </a:t>
            </a:r>
          </a:p>
          <a:p>
            <a:r>
              <a:rPr lang="ru-RU" b="1" dirty="0"/>
              <a:t>  Домашнее задание. 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i="1" dirty="0"/>
              <a:t>Даётся дифференцированно по степени творчества.</a:t>
            </a:r>
            <a:endParaRPr lang="ru-RU" dirty="0"/>
          </a:p>
          <a:p>
            <a:r>
              <a:rPr lang="ru-RU" b="1" i="1" dirty="0"/>
              <a:t> </a:t>
            </a:r>
            <a:endParaRPr lang="ru-RU" dirty="0"/>
          </a:p>
          <a:p>
            <a:r>
              <a:rPr lang="ru-RU" b="1" dirty="0"/>
              <a:t>I уровень (репродуктивный)</a:t>
            </a:r>
            <a:r>
              <a:rPr lang="ru-RU" dirty="0"/>
              <a:t> -  № 1 на странице 72  (Р.Н. </a:t>
            </a:r>
            <a:r>
              <a:rPr lang="ru-RU" dirty="0" err="1"/>
              <a:t>Бунеев</a:t>
            </a:r>
            <a:r>
              <a:rPr lang="ru-RU" dirty="0"/>
              <a:t>, Е.В. </a:t>
            </a:r>
            <a:r>
              <a:rPr lang="ru-RU" dirty="0" err="1"/>
              <a:t>Бунеева</a:t>
            </a:r>
            <a:r>
              <a:rPr lang="ru-RU" dirty="0"/>
              <a:t>, </a:t>
            </a:r>
          </a:p>
          <a:p>
            <a:r>
              <a:rPr lang="ru-RU" b="1" dirty="0"/>
              <a:t>    </a:t>
            </a:r>
            <a:r>
              <a:rPr lang="ru-RU" dirty="0"/>
              <a:t>О.В. Пронина «Русский язык. 3 класс») выполняют все.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       II</a:t>
            </a:r>
            <a:r>
              <a:rPr lang="ru-RU" dirty="0"/>
              <a:t> </a:t>
            </a:r>
            <a:r>
              <a:rPr lang="ru-RU" b="1" dirty="0"/>
              <a:t>уровень (продуктивный)</a:t>
            </a:r>
            <a:r>
              <a:rPr lang="ru-RU" dirty="0"/>
              <a:t>   -   А для самых любознательных, которые стараются </a:t>
            </a:r>
          </a:p>
          <a:p>
            <a:r>
              <a:rPr lang="ru-RU" dirty="0"/>
              <a:t>           учиться хорошо, много знают, предлагаю провести мини – исследование и узнать: </a:t>
            </a:r>
          </a:p>
          <a:p>
            <a:r>
              <a:rPr lang="ru-RU" dirty="0"/>
              <a:t>           «ПОЧЕМУ ИСЧЕЗАЮТ СОГЛАСНЫЕ ЗВУКИ?»</a:t>
            </a:r>
          </a:p>
          <a:p>
            <a:r>
              <a:rPr lang="ru-RU" dirty="0"/>
              <a:t>-  А как это можно сделать?   (</a:t>
            </a:r>
            <a:r>
              <a:rPr lang="ru-RU" i="1" dirty="0"/>
              <a:t>Понаблюдать за словами, спросить у взрослых,</a:t>
            </a:r>
            <a:endParaRPr lang="ru-RU" dirty="0"/>
          </a:p>
          <a:p>
            <a:r>
              <a:rPr lang="ru-RU" i="1" dirty="0"/>
              <a:t>    у   родителей, у своего учителя, у учителя русского языка, посмотреть в  </a:t>
            </a:r>
            <a:endParaRPr lang="ru-RU" dirty="0"/>
          </a:p>
          <a:p>
            <a:r>
              <a:rPr lang="ru-RU" i="1" dirty="0"/>
              <a:t>    словаре, найти в интернете…</a:t>
            </a:r>
            <a:r>
              <a:rPr lang="ru-RU" dirty="0"/>
              <a:t>)</a:t>
            </a:r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b="1" dirty="0"/>
              <a:t>            К сведению:</a:t>
            </a:r>
            <a:r>
              <a:rPr lang="ru-RU" dirty="0"/>
              <a:t> Дело в том, что три согласные подряд бывает очень трудно</a:t>
            </a:r>
          </a:p>
          <a:p>
            <a:r>
              <a:rPr lang="ru-RU" dirty="0"/>
              <a:t>                                   произносить и мы упрощаем таким образом их произношение.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          </a:t>
            </a:r>
            <a:r>
              <a:rPr lang="ru-RU" i="1" dirty="0"/>
              <a:t>Можно дать задание на самостоятельное составление кроссворда или проверочной</a:t>
            </a:r>
            <a:endParaRPr lang="ru-RU" dirty="0"/>
          </a:p>
          <a:p>
            <a:r>
              <a:rPr lang="ru-RU" i="1" dirty="0"/>
              <a:t>          карточки для одноклассников по данной теме.</a:t>
            </a:r>
            <a:endParaRPr lang="ru-RU" dirty="0"/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i="1" dirty="0"/>
              <a:t>                                                                                                                                                                                   </a:t>
            </a:r>
            <a:r>
              <a:rPr lang="ru-RU" dirty="0"/>
              <a:t> 9</a:t>
            </a:r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i="1" dirty="0"/>
              <a:t> </a:t>
            </a:r>
            <a:endParaRPr lang="ru-RU" dirty="0"/>
          </a:p>
          <a:p>
            <a:r>
              <a:rPr lang="ru-RU" b="1" dirty="0"/>
              <a:t>VIII. Рефлексия деятельности. 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                     (Рефлексия </a:t>
            </a:r>
            <a:r>
              <a:rPr lang="ru-RU" dirty="0"/>
              <a:t>– приобретённая сознанием способность сосредоточиться на самом     </a:t>
            </a:r>
          </a:p>
          <a:p>
            <a:r>
              <a:rPr lang="ru-RU" dirty="0"/>
              <a:t>                                              себе овладеть самим собой, как предметом …, способность не просто </a:t>
            </a:r>
          </a:p>
          <a:p>
            <a:r>
              <a:rPr lang="ru-RU" dirty="0"/>
              <a:t>                                              познать, а знать что знаешь.)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i="1" dirty="0"/>
              <a:t>Проводится с опорой на таблицы.</a:t>
            </a:r>
            <a:endParaRPr lang="ru-RU" dirty="0"/>
          </a:p>
          <a:p>
            <a:r>
              <a:rPr lang="ru-RU" dirty="0"/>
              <a:t>-  Выбери ответ и обоснуй.</a:t>
            </a:r>
          </a:p>
          <a:p>
            <a:r>
              <a:rPr lang="ru-RU" dirty="0"/>
              <a:t> </a:t>
            </a:r>
          </a:p>
          <a:p>
            <a:r>
              <a:rPr lang="ru-RU" b="1" u="sng" dirty="0"/>
              <a:t>Что узнали на уроке?</a:t>
            </a:r>
            <a:endParaRPr lang="ru-RU" dirty="0"/>
          </a:p>
          <a:p>
            <a:r>
              <a:rPr lang="ru-RU" b="1" dirty="0"/>
              <a:t>   нужного …</a:t>
            </a:r>
            <a:endParaRPr lang="ru-RU" dirty="0"/>
          </a:p>
          <a:p>
            <a:r>
              <a:rPr lang="ru-RU" b="1" dirty="0"/>
              <a:t>   интересного …</a:t>
            </a:r>
            <a:endParaRPr lang="ru-RU" dirty="0"/>
          </a:p>
          <a:p>
            <a:r>
              <a:rPr lang="ru-RU" b="1" dirty="0"/>
              <a:t>   полезного …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b="1" u="sng" dirty="0"/>
              <a:t>Сегодня на уроке </a:t>
            </a:r>
            <a:endParaRPr lang="ru-RU" dirty="0"/>
          </a:p>
          <a:p>
            <a:r>
              <a:rPr lang="ru-RU" b="1" dirty="0"/>
              <a:t>научился …</a:t>
            </a:r>
            <a:endParaRPr lang="ru-RU" dirty="0"/>
          </a:p>
          <a:p>
            <a:r>
              <a:rPr lang="ru-RU" b="1" dirty="0"/>
              <a:t>понял …</a:t>
            </a:r>
            <a:endParaRPr lang="ru-RU" dirty="0"/>
          </a:p>
          <a:p>
            <a:r>
              <a:rPr lang="ru-RU" b="1" dirty="0"/>
              <a:t>было интересно …</a:t>
            </a:r>
            <a:endParaRPr lang="ru-RU" dirty="0"/>
          </a:p>
          <a:p>
            <a:r>
              <a:rPr lang="ru-RU" b="1" dirty="0"/>
              <a:t>было трудно …</a:t>
            </a:r>
            <a:r>
              <a:rPr lang="ru-RU" dirty="0"/>
              <a:t>             </a:t>
            </a:r>
          </a:p>
          <a:p>
            <a:r>
              <a:rPr lang="ru-RU" dirty="0"/>
              <a:t> </a:t>
            </a:r>
          </a:p>
          <a:p>
            <a:r>
              <a:rPr lang="ru-RU" b="1" u="sng" dirty="0"/>
              <a:t>Своей работой я:</a:t>
            </a:r>
            <a:endParaRPr lang="ru-RU" dirty="0"/>
          </a:p>
          <a:p>
            <a:r>
              <a:rPr lang="ru-RU" b="1" dirty="0"/>
              <a:t>доволен, так как …</a:t>
            </a:r>
            <a:endParaRPr lang="ru-RU" dirty="0"/>
          </a:p>
          <a:p>
            <a:r>
              <a:rPr lang="ru-RU" b="1" dirty="0"/>
              <a:t>не совсем доволен из-за того что…</a:t>
            </a:r>
            <a:endParaRPr lang="ru-RU" dirty="0"/>
          </a:p>
          <a:p>
            <a:r>
              <a:rPr lang="ru-RU" b="1" dirty="0"/>
              <a:t>не доволен, потому что …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У меня сегодня получилось …</a:t>
            </a:r>
            <a:endParaRPr lang="ru-RU" dirty="0"/>
          </a:p>
          <a:p>
            <a:r>
              <a:rPr lang="ru-RU" b="1" dirty="0"/>
              <a:t>Я и не подозревал …</a:t>
            </a:r>
            <a:endParaRPr lang="ru-RU" dirty="0"/>
          </a:p>
          <a:p>
            <a:r>
              <a:rPr lang="ru-RU" b="1" dirty="0"/>
              <a:t>Мне ещё нужно поработать над …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8" descr="63401044_school1013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285750"/>
            <a:ext cx="4840288" cy="619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Горизонтальный свиток 4"/>
          <p:cNvSpPr/>
          <p:nvPr/>
        </p:nvSpPr>
        <p:spPr>
          <a:xfrm>
            <a:off x="2786050" y="2857496"/>
            <a:ext cx="5786438" cy="3571900"/>
          </a:xfrm>
          <a:prstGeom prst="horizontalScroll">
            <a:avLst/>
          </a:prstGeom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русского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языка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 algn="ctr"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Провела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Меситова Л.В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.,</a:t>
            </a: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учитель начальных классов</a:t>
            </a: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высшей  квалификационной категории</a:t>
            </a: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МБОУ «СОШ №68» г. Рязани</a:t>
            </a:r>
          </a:p>
          <a:p>
            <a:pPr algn="ctr"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БАНК Pictures\12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0138" y="642938"/>
            <a:ext cx="15700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">
              <a:avLst/>
            </a:prstTxWarp>
            <a:normAutofit/>
          </a:bodyPr>
          <a:lstStyle/>
          <a:p>
            <a:r>
              <a:rPr lang="ru-RU" sz="400" dirty="0" smtClean="0"/>
              <a:t>РЕБУСЫ</a:t>
            </a:r>
            <a:endParaRPr lang="ru-RU" sz="1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254316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</a:t>
            </a:r>
            <a:r>
              <a:rPr lang="ru-RU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……а</a:t>
            </a:r>
            <a:endParaRPr lang="ru-RU" sz="4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lum bright="-20000" contrast="30000"/>
          </a:blip>
          <a:srcRect l="8456" t="21751" r="56146" b="49787"/>
          <a:stretch>
            <a:fillRect/>
          </a:stretch>
        </p:blipFill>
        <p:spPr bwMode="auto">
          <a:xfrm>
            <a:off x="285750" y="3857625"/>
            <a:ext cx="3929063" cy="2690813"/>
          </a:xfrm>
          <a:prstGeom prst="rect">
            <a:avLst/>
          </a:prstGeom>
          <a:ln>
            <a:solidFill>
              <a:srgbClr val="0000FF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lum bright="-20000" contrast="30000"/>
          </a:blip>
          <a:srcRect l="55470" t="21751" r="7441" b="49787"/>
          <a:stretch>
            <a:fillRect/>
          </a:stretch>
        </p:blipFill>
        <p:spPr bwMode="auto">
          <a:xfrm>
            <a:off x="4572000" y="1500174"/>
            <a:ext cx="4378325" cy="2714644"/>
          </a:xfrm>
          <a:prstGeom prst="rect">
            <a:avLst/>
          </a:prstGeom>
          <a:ln>
            <a:solidFill>
              <a:srgbClr val="0000FF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1357298"/>
            <a:ext cx="2571768" cy="357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929190" y="4857760"/>
            <a:ext cx="2786083" cy="830997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</a:t>
            </a:r>
            <a:r>
              <a:rPr lang="ru-RU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……а</a:t>
            </a:r>
            <a:endParaRPr lang="ru-RU" sz="4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4" name="AutoShape 38"/>
          <p:cNvSpPr>
            <a:spLocks noChangeArrowheads="1"/>
          </p:cNvSpPr>
          <p:nvPr/>
        </p:nvSpPr>
        <p:spPr bwMode="auto">
          <a:xfrm rot="510243">
            <a:off x="465138" y="1665288"/>
            <a:ext cx="2663825" cy="1504950"/>
          </a:xfrm>
          <a:prstGeom prst="cloudCallout">
            <a:avLst>
              <a:gd name="adj1" fmla="val -16060"/>
              <a:gd name="adj2" fmla="val 2074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6" name="AutoShape 40"/>
          <p:cNvSpPr>
            <a:spLocks noChangeArrowheads="1"/>
          </p:cNvSpPr>
          <p:nvPr/>
        </p:nvSpPr>
        <p:spPr bwMode="auto">
          <a:xfrm rot="510243">
            <a:off x="2263775" y="4487863"/>
            <a:ext cx="3024188" cy="1612900"/>
          </a:xfrm>
          <a:prstGeom prst="cloudCallout">
            <a:avLst>
              <a:gd name="adj1" fmla="val -91597"/>
              <a:gd name="adj2" fmla="val 4464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9685338" y="260350"/>
            <a:ext cx="2951162" cy="1873250"/>
          </a:xfrm>
          <a:prstGeom prst="cloudCallout">
            <a:avLst>
              <a:gd name="adj1" fmla="val -51722"/>
              <a:gd name="adj2" fmla="val 28981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4358" name="Picture 22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5938" y="0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23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98107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Picture 24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060575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1" name="Picture 25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997200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2" name="Picture 26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860800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3" name="Picture 27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479742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4" name="Picture 28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84993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5" name="Picture 29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859607">
            <a:off x="8135938" y="584993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6" name="Picture 30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049210">
            <a:off x="6732588" y="494188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7" name="Picture 31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205796">
            <a:off x="5364162" y="3860801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Picture 32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361115">
            <a:off x="4284662" y="2924176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9" name="Picture 33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181524">
            <a:off x="2916237" y="2060576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0" name="Picture 34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26024">
            <a:off x="1619251" y="1125537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1" name="Picture 35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625289">
            <a:off x="323851" y="188912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72" name="AutoShape 36"/>
          <p:cNvSpPr>
            <a:spLocks noChangeArrowheads="1"/>
          </p:cNvSpPr>
          <p:nvPr/>
        </p:nvSpPr>
        <p:spPr bwMode="auto">
          <a:xfrm>
            <a:off x="-2700338" y="4149725"/>
            <a:ext cx="2374900" cy="1800225"/>
          </a:xfrm>
          <a:prstGeom prst="cloudCallout">
            <a:avLst>
              <a:gd name="adj1" fmla="val -67648"/>
              <a:gd name="adj2" fmla="val 31833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5" name="AutoShape 39"/>
          <p:cNvSpPr>
            <a:spLocks noChangeArrowheads="1"/>
          </p:cNvSpPr>
          <p:nvPr/>
        </p:nvSpPr>
        <p:spPr bwMode="auto">
          <a:xfrm rot="510243">
            <a:off x="3630613" y="230188"/>
            <a:ext cx="2736850" cy="1504950"/>
          </a:xfrm>
          <a:prstGeom prst="cloudCallout">
            <a:avLst>
              <a:gd name="adj1" fmla="val -103481"/>
              <a:gd name="adj2" fmla="val -170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7" name="AutoShape 41"/>
          <p:cNvSpPr>
            <a:spLocks noChangeArrowheads="1"/>
          </p:cNvSpPr>
          <p:nvPr/>
        </p:nvSpPr>
        <p:spPr bwMode="auto">
          <a:xfrm rot="510243">
            <a:off x="5797550" y="2738438"/>
            <a:ext cx="2376488" cy="1144587"/>
          </a:xfrm>
          <a:prstGeom prst="cloudCallout">
            <a:avLst>
              <a:gd name="adj1" fmla="val -127273"/>
              <a:gd name="adj2" fmla="val 4209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6804025" y="476250"/>
            <a:ext cx="165735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3779838" y="2420938"/>
            <a:ext cx="1728787" cy="1727200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81" name="Picture 45" descr="мед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9388" y="260350"/>
            <a:ext cx="16192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2" name="Picture 46" descr="ёж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-1981200" y="4149725"/>
            <a:ext cx="134143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84" name="AutoShape 48"/>
          <p:cNvSpPr>
            <a:spLocks noChangeArrowheads="1"/>
          </p:cNvSpPr>
          <p:nvPr/>
        </p:nvSpPr>
        <p:spPr bwMode="auto">
          <a:xfrm>
            <a:off x="2700338" y="2205038"/>
            <a:ext cx="4764087" cy="2876550"/>
          </a:xfrm>
          <a:prstGeom prst="cloudCallout">
            <a:avLst>
              <a:gd name="adj1" fmla="val -95833"/>
              <a:gd name="adj2" fmla="val 2325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4383" name="Picture 47" descr="ёж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-483351">
            <a:off x="3492500" y="2781300"/>
            <a:ext cx="1341438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5" name="Picture 49" descr="мед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2349500"/>
            <a:ext cx="19558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6" name="Picture 5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обл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09295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3" name="Picture 57" descr="2493def5ff67"/>
          <p:cNvPicPr>
            <a:picLocks noChangeAspect="1" noChangeArrowheads="1"/>
          </p:cNvPicPr>
          <p:nvPr/>
        </p:nvPicPr>
        <p:blipFill>
          <a:blip r:embed="rId7"/>
          <a:srcRect b="14920"/>
          <a:stretch>
            <a:fillRect/>
          </a:stretch>
        </p:blipFill>
        <p:spPr bwMode="auto">
          <a:xfrm rot="-1167255">
            <a:off x="1747838" y="2579688"/>
            <a:ext cx="216217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4" name="Picture 58" descr="2493def5ff67"/>
          <p:cNvPicPr>
            <a:picLocks noChangeAspect="1" noChangeArrowheads="1"/>
          </p:cNvPicPr>
          <p:nvPr/>
        </p:nvPicPr>
        <p:blipFill>
          <a:blip r:embed="rId8"/>
          <a:srcRect b="15352"/>
          <a:stretch>
            <a:fillRect/>
          </a:stretch>
        </p:blipFill>
        <p:spPr bwMode="auto">
          <a:xfrm rot="-1167255">
            <a:off x="3135313" y="4232275"/>
            <a:ext cx="16446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5" name="Picture 59" descr="2493def5ff67"/>
          <p:cNvPicPr>
            <a:picLocks noChangeAspect="1" noChangeArrowheads="1"/>
          </p:cNvPicPr>
          <p:nvPr/>
        </p:nvPicPr>
        <p:blipFill>
          <a:blip r:embed="rId9"/>
          <a:srcRect b="12643"/>
          <a:stretch>
            <a:fillRect/>
          </a:stretch>
        </p:blipFill>
        <p:spPr bwMode="auto">
          <a:xfrm rot="1368888" flipH="1">
            <a:off x="4059238" y="4233863"/>
            <a:ext cx="17145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6" name="Picture 60" descr="2493def5ff67"/>
          <p:cNvPicPr>
            <a:picLocks noChangeAspect="1" noChangeArrowheads="1"/>
          </p:cNvPicPr>
          <p:nvPr/>
        </p:nvPicPr>
        <p:blipFill>
          <a:blip r:embed="rId10"/>
          <a:srcRect b="12990"/>
          <a:stretch>
            <a:fillRect/>
          </a:stretch>
        </p:blipFill>
        <p:spPr bwMode="auto">
          <a:xfrm rot="1491115">
            <a:off x="6048375" y="2660650"/>
            <a:ext cx="24765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7" name="Picture 61" descr="2493def5ff67"/>
          <p:cNvPicPr>
            <a:picLocks noChangeAspect="1" noChangeArrowheads="1"/>
          </p:cNvPicPr>
          <p:nvPr/>
        </p:nvPicPr>
        <p:blipFill>
          <a:blip r:embed="rId11"/>
          <a:srcRect b="7747"/>
          <a:stretch>
            <a:fillRect/>
          </a:stretch>
        </p:blipFill>
        <p:spPr bwMode="auto">
          <a:xfrm rot="538294">
            <a:off x="5662613" y="4437063"/>
            <a:ext cx="126523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8" name="Picture 62" descr="2493def5ff6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856815">
            <a:off x="4284663" y="1844675"/>
            <a:ext cx="1265237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2" presetID="7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5E-6 0.54537 L -0.63369 0.54537 L -0.63369 -3.7037E-6 L 5E-6 -3.7037E-6 Z " pathEditMode="relative" rAng="5400000" ptsTypes="FFFFF">
                                      <p:cBhvr>
                                        <p:cTn id="123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" y="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9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6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239 0.33587 L -0.17396 -0.06227 C -0.11093 -0.15186 -0.01701 -0.19954 0.08056 -0.19954 C 0.19236 -0.19954 0.28177 -0.15186 0.34479 -0.06227 L 0.64584 0.33587 " pathEditMode="relative" rAng="0" ptsTypes="FffFF">
                                      <p:cBhvr>
                                        <p:cTn id="137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" y="-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7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2871 L 0.13264 -0.01667 C 0.15799 -0.01482 0.18681 0.00162 0.21215 0.02778 C 0.2408 0.05741 0.25886 0.08935 0.26615 0.12153 L 0.30417 0.26898 " pathEditMode="relative" rAng="2270933" ptsTypes="FffFF">
                                      <p:cBhvr>
                                        <p:cTn id="158" dur="2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0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0.01065 L -0.03125 0.15347 C -0.04149 0.18333 -0.06441 0.2169 -0.09184 0.24305 C -0.12326 0.27338 -0.15243 0.28842 -0.17812 0.2919 L -0.29635 0.31088 " pathEditMode="relative" rAng="8679121" ptsTypes="FffFF">
                                      <p:cBhvr>
                                        <p:cTn id="161" dur="20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3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1343 L -0.09878 -0.025 C -0.11875 -0.03264 -0.14028 -0.05324 -0.15885 -0.08078 C -0.18003 -0.11203 -0.19184 -0.1412 -0.19566 -0.16898 L -0.21319 -0.29629 " pathEditMode="relative" rAng="2888534" ptsTypes="FffFF">
                                      <p:cBhvr>
                                        <p:cTn id="164" dur="2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6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04566 -0.1199 C 0.05521 -0.14652 0.07482 -0.17268 0.09896 -0.19236 C 0.12639 -0.21481 0.15191 -0.22546 0.17361 -0.22477 L 0.27448 -0.22662 " pathEditMode="relative" rAng="-1901190" ptsTypes="FffFF">
                                      <p:cBhvr>
                                        <p:cTn id="167" dur="20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-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4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9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500"/>
                            </p:stCondLst>
                            <p:childTnLst>
                              <p:par>
                                <p:cTn id="20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2000"/>
                            </p:stCondLst>
                            <p:childTnLst>
                              <p:par>
                                <p:cTn id="2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86"/>
                </p:tgtEl>
              </p:cMediaNode>
            </p:audio>
          </p:childTnLst>
        </p:cTn>
      </p:par>
    </p:tnLst>
    <p:bldLst>
      <p:bldP spid="14374" grpId="0" animBg="1"/>
      <p:bldP spid="14374" grpId="1" animBg="1"/>
      <p:bldP spid="14376" grpId="0" animBg="1"/>
      <p:bldP spid="14376" grpId="1" animBg="1"/>
      <p:bldP spid="14349" grpId="0" animBg="1"/>
      <p:bldP spid="14372" grpId="0" animBg="1"/>
      <p:bldP spid="14375" grpId="0" animBg="1"/>
      <p:bldP spid="14375" grpId="1" animBg="1"/>
      <p:bldP spid="14377" grpId="0" animBg="1"/>
      <p:bldP spid="14377" grpId="1" animBg="1"/>
      <p:bldP spid="14350" grpId="0" animBg="1"/>
      <p:bldP spid="14350" grpId="1" animBg="1"/>
      <p:bldP spid="14350" grpId="2" animBg="1"/>
      <p:bldP spid="14351" grpId="0" animBg="1"/>
      <p:bldP spid="14351" grpId="1" animBg="1"/>
      <p:bldP spid="143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Inflate">
              <a:avLst/>
            </a:prstTxWarp>
          </a:bodyPr>
          <a:lstStyle/>
          <a:p>
            <a:r>
              <a:rPr lang="ru-RU" dirty="0" smtClean="0"/>
              <a:t>Спасибо за урок!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0976" y="1600200"/>
            <a:ext cx="640204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57224" y="571481"/>
            <a:ext cx="7600976" cy="2143139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Monotype Corsiva" pitchFamily="66" charset="0"/>
                <a:cs typeface="Times New Roman" pitchFamily="18" charset="0"/>
              </a:rPr>
              <a:t>Грамоте учиться - всегда пригодится.</a:t>
            </a:r>
            <a:endParaRPr lang="ru-RU" sz="5400" b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286116" y="3886200"/>
            <a:ext cx="5072098" cy="1752600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ХОЧУ, ПОТОМУ  ЧТО МОГУ</a:t>
            </a:r>
            <a:endParaRPr lang="ru-RU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000372"/>
            <a:ext cx="3000395" cy="34290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5400" b="1" dirty="0" smtClean="0"/>
              <a:t>[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а  б’  э  т]         </a:t>
            </a:r>
          </a:p>
          <a:p>
            <a:pPr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’ и 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о к]   </a:t>
            </a:r>
          </a:p>
          <a:p>
            <a:pPr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[л а 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а т а]</a:t>
            </a:r>
            <a:endParaRPr lang="ru-RU" sz="5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142984"/>
            <a:ext cx="4286280" cy="5510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УЧИМСЯ ГРАМОТНО ПИСАТЬ СЛОВА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УДВОЕННЫМИ СОГЛАСНЫМИ В КОРНЕ СЛОВА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214290"/>
            <a:ext cx="814393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УДВОЕННЫЕ СОГЛАСНЫЕ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КОРНЕ СЛОВА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мм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лл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кк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786742" cy="668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  ВАННА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  КЛАСС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  ЖЖЁТ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prstTxWarp prst="textStop">
              <a:avLst/>
            </a:prstTxWarp>
          </a:bodyPr>
          <a:lstStyle/>
          <a:p>
            <a:r>
              <a:rPr lang="ru-RU" dirty="0" err="1" smtClean="0"/>
              <a:t>Физминутка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643050"/>
            <a:ext cx="4071966" cy="435771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1.04046E-6 C -0.00087 -0.01988 0.00433 -0.03977 -0.00799 -0.05063 C -0.0139 -0.06289 -0.02084 -0.06566 -0.03021 -0.0719 C -0.03768 -0.07676 -0.04445 -0.08323 -0.05244 -0.0867 C -0.06164 -0.08277 -0.06494 -0.07769 -0.0731 -0.07399 C -0.08594 -0.05688 -0.07952 -0.06219 -0.09063 -0.05503 C -0.09515 -0.04555 -0.10296 -0.03861 -0.10955 -0.03167 C -0.11858 -0.02219 -0.12692 -0.01225 -0.1382 -0.00855 C -0.15035 -0.00925 -0.16251 -0.00878 -0.17466 -0.01063 C -0.17969 -0.01133 -0.18334 -0.01826 -0.18733 -0.02104 C -0.19028 -0.02312 -0.19688 -0.02543 -0.19688 -0.02543 C -0.20157 -0.03792 -0.20417 -0.03514 -0.21112 -0.04439 C -0.21841 -0.05387 -0.20955 -0.0504 -0.22223 -0.06127 C -0.22761 -0.06566 -0.23143 -0.0719 -0.23664 -0.07607 C -0.24133 -0.07953 -0.2474 -0.08231 -0.25244 -0.08462 C -0.30313 -0.08138 -0.27032 -0.08601 -0.29376 -0.07607 C -0.30417 -0.05526 -0.28733 -0.08786 -0.30348 -0.06335 C -0.30574 -0.05965 -0.30695 -0.0541 -0.30955 -0.05063 C -0.31268 -0.04647 -0.31598 -0.04231 -0.31928 -0.03815 C -0.32049 -0.0363 -0.32084 -0.03329 -0.32223 -0.03167 C -0.32622 -0.02705 -0.33091 -0.02312 -0.33525 -0.01896 C -0.33803 -0.01595 -0.3408 -0.01179 -0.34445 -0.01063 C -0.35244 -0.00809 -0.34879 -0.00948 -0.35556 -0.00624 C -0.36407 -0.00693 -0.37275 -0.00601 -0.38108 -0.00855 C -0.38299 -0.00901 -0.38282 -0.01318 -0.38421 -0.01479 C -0.38542 -0.01618 -0.38733 -0.01618 -0.3889 -0.01688 C -0.39879 -0.02913 -0.40608 -0.04347 -0.41459 -0.05711 C -0.42101 -0.06751 -0.42449 -0.07468 -0.43508 -0.07815 C -0.44185 -0.08763 -0.44966 -0.08416 -0.45886 -0.08254 C -0.46251 -0.07769 -0.46633 -0.0726 -0.46997 -0.06774 C -0.47414 -0.06219 -0.47223 -0.0615 -0.47466 -0.05503 C -0.4764 -0.0504 -0.48299 -0.03907 -0.48577 -0.03584 C -0.50817 -0.00925 -0.48785 -0.03584 -0.5033 -0.02104 C -0.50504 -0.01942 -0.50608 -0.01641 -0.50799 -0.01479 C -0.5165 -0.00786 -0.52865 -0.00601 -0.5382 -0.00416 C -0.60626 -0.00786 -0.55712 -0.00462 -0.58733 -0.01271 C -0.5941 -0.01849 -0.60435 -0.02797 -0.60973 -0.03584 C -0.61216 -0.03977 -0.61337 -0.04485 -0.61598 -0.04855 C -0.61702 -0.04994 -0.61806 -0.05156 -0.6191 -0.05295 C -0.62119 -0.0615 -0.62709 -0.06705 -0.63351 -0.06982 C -0.63872 -0.07676 -0.64341 -0.07653 -0.65087 -0.07815 C -0.66893 -0.08624 -0.66945 -0.07121 -0.68108 -0.06335 C -0.68455 -0.06104 -0.68855 -0.06104 -0.69219 -0.05919 C -0.6948 -0.0578 -0.6974 -0.05618 -0.70001 -0.05503 C -0.70417 -0.05318 -0.70869 -0.05248 -0.71285 -0.05063 C -0.71511 -0.04971 -0.71685 -0.04716 -0.7191 -0.04647 C -0.729 -0.0437 -0.73924 -0.0437 -0.74931 -0.04231 C -0.81754 -0.04508 -0.78577 -0.03306 -0.81754 -0.06127 C -0.82379 -0.07399 -0.82796 -0.07792 -0.8382 -0.08254 C -0.87657 -0.07445 -0.85244 -0.08462 -0.84775 0.03168 C -0.84758 0.03422 -0.84619 0.037 -0.84445 0.03815 C -0.83577 0.04463 -0.82258 0.04671 -0.81285 0.04856 C -0.8033 0.04763 -0.79254 0.05064 -0.78421 0.0444 C -0.7823 0.04301 -0.78143 0.03977 -0.77952 0.03815 C -0.77709 0.03607 -0.77414 0.03515 -0.77153 0.03376 C -0.76997 0.03168 -0.76858 0.0289 -0.76667 0.02752 C -0.76476 0.02613 -0.76216 0.02705 -0.76042 0.02544 C -0.75886 0.02405 -0.75869 0.02081 -0.7573 0.01896 C -0.75608 0.01711 -0.75417 0.01619 -0.75244 0.0148 C -0.74983 0.00393 -0.74775 -0.00971 -0.74289 -0.01896 C -0.73785 -0.03977 -0.72935 -0.05364 -0.71285 -0.05919 C -0.70539 -0.06566 -0.69758 -0.06751 -0.6889 -0.06982 C -0.67223 -0.06774 -0.6639 -0.06682 -0.65244 -0.05063 C -0.64862 -0.03537 -0.64879 -0.01803 -0.64775 -0.00208 C -0.64758 0.00231 -0.64949 0.01942 -0.64289 0.02336 C -0.63768 0.02636 -0.62796 0.02821 -0.62223 0.0296 C -0.60695 0.02682 -0.60244 0.02359 -0.58733 0.01688 C -0.58421 0.01549 -0.57796 0.01272 -0.57796 0.01272 C -0.57622 0.01133 -0.57449 0.01018 -0.5731 0.00856 C -0.57205 0.00717 -0.57119 0.00532 -0.57015 0.00416 C -0.55886 -0.00578 -0.56667 0.00786 -0.55244 -0.01063 C -0.54237 -0.02358 -0.53247 -0.03468 -0.52067 -0.04439 C -0.51407 -0.04994 -0.50834 -0.05757 -0.50174 -0.06335 C -0.4974 -0.06705 -0.4889 -0.06867 -0.48421 -0.06982 C -0.46806 -0.08254 -0.45921 -0.07953 -0.44931 -0.06127 C -0.44619 -0.04901 -0.45001 -0.06081 -0.44289 -0.04855 C -0.44063 -0.04462 -0.43664 -0.03584 -0.43664 -0.03584 C -0.43265 -0.01549 -0.42796 0.00347 -0.41112 0.01064 C -0.40278 0.01919 -0.39844 0.02104 -0.38733 0.02336 C -0.36563 0.02266 -0.34393 0.02243 -0.32223 0.02104 C -0.31737 0.02081 -0.31702 0.01734 -0.31285 0.0148 C -0.30973 0.01295 -0.30348 0.01064 -0.30348 0.01064 C -0.29827 0.00393 -0.28803 -0.00023 -0.28108 -0.00208 C -0.279 -0.00485 -0.27744 -0.00901 -0.27466 -0.01063 C -0.26771 -0.01479 -0.25973 -0.01479 -0.25244 -0.01896 C -0.25035 -0.02011 -0.24827 -0.02196 -0.24619 -0.02335 C -0.24376 -0.02497 -0.2408 -0.02612 -0.2382 -0.02751 C -0.20417 -0.02404 -0.22778 -0.02659 -0.20955 -0.01896 C -0.19775 0.0044 -0.2158 -0.02913 -0.20174 -0.00855 C -0.18716 0.01341 -0.20001 0.0007 -0.1889 0.01064 C -0.17362 0.04116 -0.13733 0.03653 -0.11442 0.03815 C -0.10799 0.03746 -0.1014 0.03815 -0.09532 0.03584 C -0.09011 0.03399 -0.08629 0.02775 -0.08108 0.02544 C -0.07205 0.01734 -0.0632 0.00948 -0.054 0.00208 C -0.04254 -0.0074 -0.03317 -0.0215 -0.02223 -0.03167 C -0.0158 -0.03769 -0.00817 -0.04069 -0.00174 -0.04647 C 0.00937 -0.04277 0.01319 -0.0437 0.01892 -0.03167 C 0.02013 -0.01803 0.02256 -0.00693 0.02534 0.00625 C 0.02656 0.01179 0.02708 0.01596 0.03159 0.01896 C 0.03298 0.01989 0.03489 0.01896 0.03645 0.01896 " pathEditMode="relative" ptsTypes="fff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осси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алфави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т,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килограмм, масс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, кефир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аккуратный, интере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ый,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чу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вств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•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•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endParaRPr lang="ru-RU" sz="1200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00100" y="2071678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71538" y="2143116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928662" y="2285992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1000100" y="2285992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000100" y="2214554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>
            <a:off x="1000100" y="2143116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928794" y="2071678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928794" y="2143116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928794" y="2214554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0800000">
            <a:off x="2643174" y="2071678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643174" y="2214554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571736" y="2214554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571736" y="2143116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571736" y="2071678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714744" y="2071678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3714744" y="2143116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714744" y="2214554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4143372" y="2071678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214810" y="2143116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4143372" y="2214554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10800000">
            <a:off x="4143372" y="2143116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4214810" y="2071678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3857620" y="2214554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4810" y="2214554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5000628" y="2071678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4929190" y="2143116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4929190" y="2214554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4929190" y="2143116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10800000">
            <a:off x="4929190" y="2071678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6072198" y="2071678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6072198" y="2143116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6072198" y="221455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7000892" y="2071678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7000892" y="2143116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7000892" y="2214554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571472" y="3214686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571472" y="3286124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571472" y="3357562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785786" y="3214686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785786" y="328612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785786" y="3357562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86050" y="3214686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2786050" y="3286124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2786050" y="3357562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3357554" y="3214686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>
            <a:off x="3357554" y="3286124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>
            <a:off x="3357554" y="3357562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>
            <a:off x="5500694" y="3214686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>
            <a:off x="5500694" y="3286124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>
            <a:off x="5500694" y="3357562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>
            <a:off x="785786" y="2071678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>
            <a:off x="785786" y="2143116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/>
          <p:nvPr/>
        </p:nvCxnSpPr>
        <p:spPr>
          <a:xfrm>
            <a:off x="785786" y="2214554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 rot="5400000">
            <a:off x="1428728" y="1643050"/>
            <a:ext cx="142876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 rot="5400000">
            <a:off x="3036083" y="1678769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/>
          <p:nvPr/>
        </p:nvCxnSpPr>
        <p:spPr>
          <a:xfrm rot="5400000">
            <a:off x="4822033" y="1678769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 rot="5400000">
            <a:off x="5965041" y="1678769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/>
          <p:nvPr/>
        </p:nvCxnSpPr>
        <p:spPr>
          <a:xfrm rot="5400000">
            <a:off x="7500958" y="1643050"/>
            <a:ext cx="142876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/>
          <p:cNvCxnSpPr/>
          <p:nvPr/>
        </p:nvCxnSpPr>
        <p:spPr>
          <a:xfrm rot="5400000">
            <a:off x="1571604" y="2857496"/>
            <a:ext cx="21431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единительная линия 162"/>
          <p:cNvCxnSpPr/>
          <p:nvPr/>
        </p:nvCxnSpPr>
        <p:spPr>
          <a:xfrm rot="5400000">
            <a:off x="3821901" y="2893215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/>
          <p:cNvCxnSpPr/>
          <p:nvPr/>
        </p:nvCxnSpPr>
        <p:spPr>
          <a:xfrm rot="5400000">
            <a:off x="5286380" y="2857496"/>
            <a:ext cx="21431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500438"/>
            <a:ext cx="3286148" cy="295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57166"/>
            <a:ext cx="4757742" cy="5857916"/>
          </a:xfrm>
        </p:spPr>
        <p:txBody>
          <a:bodyPr>
            <a:normAutofit/>
          </a:bodyPr>
          <a:lstStyle/>
          <a:p>
            <a:pPr lvl="0"/>
            <a:r>
              <a:rPr lang="ru-RU" b="1" i="1" dirty="0" smtClean="0"/>
              <a:t>Ошибка – не враг, а всего лишь препятствие,      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которое надо преодолеть на пути к цели.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571612"/>
            <a:ext cx="3500462" cy="4643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algn="just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Эмма, Инна, Анна, класс,</a:t>
            </a:r>
          </a:p>
          <a:p>
            <a:pPr algn="just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Телеграмма и рассказ,     </a:t>
            </a:r>
          </a:p>
          <a:p>
            <a:pPr algn="just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Русский, касса, группа, тонна,</a:t>
            </a:r>
          </a:p>
          <a:p>
            <a:pPr algn="just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Пассажир, шоссе, колонна.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3150" y="3429000"/>
            <a:ext cx="4457700" cy="321471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167</Words>
  <Application>Microsoft Office PowerPoint</Application>
  <PresentationFormat>Экран (4:3)</PresentationFormat>
  <Paragraphs>980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Грамоте учиться - всегда пригодится.</vt:lpstr>
      <vt:lpstr>Слайд 3</vt:lpstr>
      <vt:lpstr>Слайд 4</vt:lpstr>
      <vt:lpstr>Слайд 5</vt:lpstr>
      <vt:lpstr>Физминутка</vt:lpstr>
      <vt:lpstr>Самостоятельная работа</vt:lpstr>
      <vt:lpstr>Ошибка – не враг, а всего лишь препятствие,                                  которое надо преодолеть на пути к цели.  </vt:lpstr>
      <vt:lpstr>Слайд 9</vt:lpstr>
      <vt:lpstr>РЕБУСЫ</vt:lpstr>
      <vt:lpstr>Слайд 11</vt:lpstr>
      <vt:lpstr>Спасибо за урок!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17</cp:revision>
  <dcterms:created xsi:type="dcterms:W3CDTF">2012-03-07T16:17:23Z</dcterms:created>
  <dcterms:modified xsi:type="dcterms:W3CDTF">2013-11-16T15:30:49Z</dcterms:modified>
</cp:coreProperties>
</file>